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93" r:id="rId2"/>
    <p:sldId id="398" r:id="rId3"/>
    <p:sldId id="399" r:id="rId4"/>
    <p:sldId id="403" r:id="rId5"/>
    <p:sldId id="400" r:id="rId6"/>
    <p:sldId id="405" r:id="rId7"/>
    <p:sldId id="408" r:id="rId8"/>
    <p:sldId id="407" r:id="rId9"/>
    <p:sldId id="409" r:id="rId10"/>
    <p:sldId id="410" r:id="rId11"/>
    <p:sldId id="411" r:id="rId12"/>
    <p:sldId id="412" r:id="rId13"/>
    <p:sldId id="413" r:id="rId14"/>
    <p:sldId id="414" r:id="rId15"/>
    <p:sldId id="390" r:id="rId16"/>
  </p:sldIdLst>
  <p:sldSz cx="9144000" cy="6858000" type="screen4x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D03E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3" autoAdjust="0"/>
    <p:restoredTop sz="94620" autoAdjust="0"/>
  </p:normalViewPr>
  <p:slideViewPr>
    <p:cSldViewPr>
      <p:cViewPr>
        <p:scale>
          <a:sx n="70" d="100"/>
          <a:sy n="70" d="100"/>
        </p:scale>
        <p:origin x="-273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0C805080-4A55-4DB5-BD03-387F1B4E1EDE}" type="datetimeFigureOut">
              <a:rPr lang="ru-RU"/>
              <a:pPr>
                <a:defRPr/>
              </a:pPr>
              <a:t>06.08.2014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8" tIns="47854" rIns="95708" bIns="478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708" tIns="47854" rIns="95708" bIns="4785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19667770-C38D-4BDB-96DB-54CEC39CA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Логотип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85750"/>
            <a:ext cx="13144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3692.jpg"/>
          <p:cNvPicPr>
            <a:picLocks noChangeAspect="1" noChangeArrowheads="1"/>
          </p:cNvPicPr>
          <p:nvPr/>
        </p:nvPicPr>
        <p:blipFill>
          <a:blip r:embed="rId3" cstate="print"/>
          <a:srcRect l="18857" t="26089" r="19620" b="26263"/>
          <a:stretch>
            <a:fillRect/>
          </a:stretch>
        </p:blipFill>
        <p:spPr bwMode="auto">
          <a:xfrm>
            <a:off x="571500" y="28575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DA815441-0E9D-4868-A8E9-2B43D94710BB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1240BE01-4444-498C-9738-D5AE4792E4AB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8625" y="1071563"/>
            <a:ext cx="828675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6" descr="Лого ГосНИИОХ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75" y="287338"/>
            <a:ext cx="1073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FA131CDE-8C37-4281-9619-C9C76E6DF988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9" descr="3692.jpg"/>
          <p:cNvPicPr>
            <a:picLocks noChangeAspect="1" noChangeArrowheads="1"/>
          </p:cNvPicPr>
          <p:nvPr/>
        </p:nvPicPr>
        <p:blipFill>
          <a:blip r:embed="rId3" cstate="print"/>
          <a:srcRect l="18857" t="26089" r="19620" b="26263"/>
          <a:stretch>
            <a:fillRect/>
          </a:stretch>
        </p:blipFill>
        <p:spPr bwMode="auto">
          <a:xfrm>
            <a:off x="785813" y="214313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60"/>
            <a:ext cx="7072362" cy="1143000"/>
          </a:xfrm>
        </p:spPr>
        <p:txBody>
          <a:bodyPr/>
          <a:lstStyle>
            <a:lvl1pPr>
              <a:defRPr sz="2400" b="0" cap="none" spc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0E9C629C-590A-4981-975A-7A6C51581603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Лого ГосНИИОХ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75" y="287338"/>
            <a:ext cx="1073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9CDDE1A6-BCD6-4866-A2B3-E56107914715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313" y="1341438"/>
            <a:ext cx="828675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9" descr="3692.jpg"/>
          <p:cNvPicPr>
            <a:picLocks noChangeAspect="1" noChangeArrowheads="1"/>
          </p:cNvPicPr>
          <p:nvPr/>
        </p:nvPicPr>
        <p:blipFill>
          <a:blip r:embed="rId3" cstate="print"/>
          <a:srcRect l="18857" t="26089" r="19620" b="26263"/>
          <a:stretch>
            <a:fillRect/>
          </a:stretch>
        </p:blipFill>
        <p:spPr bwMode="auto">
          <a:xfrm>
            <a:off x="571500" y="28575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Лого ГосНИИОХ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75" y="287338"/>
            <a:ext cx="1073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2814A9F7-8F35-4499-A618-2A7DC1213D36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5D71E118-1172-48FA-BF77-30C27176F2B1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8ACE4FB2-95C2-4AEB-997D-8FC9C58908F4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7DDD43D9-B67F-45AC-A330-5D65BBB34AD5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643938" y="6500813"/>
            <a:ext cx="428625" cy="28575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4E5C12FA-75A2-4BB4-A343-26FF349747EC}" type="slidenum">
              <a:rPr lang="ru-RU" sz="1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‹#›</a:t>
            </a:fld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1438" y="71438"/>
            <a:ext cx="9001125" cy="6500812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785813" y="142875"/>
            <a:ext cx="7072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188" y="6581775"/>
            <a:ext cx="3786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>
                <a:solidFill>
                  <a:schemeClr val="bg1"/>
                </a:solidFill>
                <a:cs typeface="+mn-cs"/>
              </a:rPr>
              <a:t>ФГУП «Государственный научно-исследовательский институт органической химии и технологии»</a:t>
            </a:r>
          </a:p>
          <a:p>
            <a:pPr algn="ctr">
              <a:defRPr/>
            </a:pPr>
            <a:r>
              <a:rPr lang="ru-RU" sz="600">
                <a:solidFill>
                  <a:schemeClr val="bg1"/>
                </a:solidFill>
                <a:cs typeface="+mn-cs"/>
              </a:rPr>
              <a:t>г. Москва, ш. Энтузиастов, 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5" descr="GosNIIOKHT_Panorama1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42875"/>
            <a:ext cx="34226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" y="285750"/>
            <a:ext cx="3643313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6" name="Рисунок 4" descr="Логотип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85750"/>
            <a:ext cx="13128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3692.jpg"/>
          <p:cNvPicPr>
            <a:picLocks noChangeAspect="1" noChangeArrowheads="1"/>
          </p:cNvPicPr>
          <p:nvPr/>
        </p:nvPicPr>
        <p:blipFill>
          <a:blip r:embed="rId4" cstate="print"/>
          <a:srcRect l="18857" t="26089" r="19620" b="26263"/>
          <a:stretch>
            <a:fillRect/>
          </a:stretch>
        </p:blipFill>
        <p:spPr bwMode="auto">
          <a:xfrm>
            <a:off x="571500" y="28575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1285875"/>
            <a:ext cx="5072063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ЦЕНТР НАУЧНЫХ ИССЛЕДОВАНИЙ И ИСПЫТАНИЙ ПРОДУКЦИИ ХИМИКО-ТЕХНОЛОГИЧЕСКОГО И ОБОРОННО-ПРОМЫШЛЕННОГО КОМПЛЕКСОВ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800" b="1" dirty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800" b="1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Государственный научный центр Российской Федерации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ФГУП «Государственный научно-исследовательский институт органической химии и технологии»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(ФГУП «ГосНИИОХТ»)</a:t>
            </a:r>
          </a:p>
          <a:p>
            <a:pPr>
              <a:defRPr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Минпромторга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России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t="18118" b="12428"/>
          <a:stretch>
            <a:fillRect/>
          </a:stretch>
        </p:blipFill>
        <p:spPr bwMode="auto">
          <a:xfrm>
            <a:off x="428596" y="1142984"/>
            <a:ext cx="828000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гидробиологических исследований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214282" y="6000768"/>
            <a:ext cx="257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Климатостат</a:t>
            </a:r>
            <a:r>
              <a:rPr lang="ru-RU" sz="1600" b="1" dirty="0" smtClean="0"/>
              <a:t> для культивирования</a:t>
            </a:r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286125" y="6143644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err="1" smtClean="0"/>
              <a:t>Микровизор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86512" y="6000768"/>
            <a:ext cx="26431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Камера для культивирования гидробионтов</a:t>
            </a:r>
            <a:endParaRPr lang="ru-RU" sz="13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rcRect t="8572"/>
          <a:stretch>
            <a:fillRect/>
          </a:stretch>
        </p:blipFill>
        <p:spPr>
          <a:xfrm>
            <a:off x="471340" y="4071942"/>
            <a:ext cx="2000264" cy="19288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071942"/>
            <a:ext cx="2000264" cy="1936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rcRect t="13514"/>
          <a:stretch>
            <a:fillRect/>
          </a:stretch>
        </p:blipFill>
        <p:spPr>
          <a:xfrm>
            <a:off x="6615008" y="4085992"/>
            <a:ext cx="2000264" cy="19288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t="5932" b="19915"/>
          <a:stretch>
            <a:fillRect/>
          </a:stretch>
        </p:blipFill>
        <p:spPr bwMode="auto">
          <a:xfrm>
            <a:off x="428596" y="1142984"/>
            <a:ext cx="828000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биохимических исследований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3286116" y="6000768"/>
            <a:ext cx="257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Биохимический анализатор</a:t>
            </a:r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214282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Автоматизированный микроскоп МЕКОС-Ц2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429406" y="6072188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err="1" smtClean="0"/>
              <a:t>Коагулограф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147171"/>
            <a:ext cx="3286148" cy="188659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7171"/>
            <a:ext cx="1500198" cy="18573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rcRect l="7634" r="4568"/>
          <a:stretch>
            <a:fillRect/>
          </a:stretch>
        </p:blipFill>
        <p:spPr>
          <a:xfrm>
            <a:off x="6786578" y="4147171"/>
            <a:ext cx="1643074" cy="188659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l="3535" t="22017" r="5555" b="15585"/>
          <a:stretch>
            <a:fillRect/>
          </a:stretch>
        </p:blipFill>
        <p:spPr bwMode="auto">
          <a:xfrm>
            <a:off x="428596" y="1142984"/>
            <a:ext cx="828000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морфологических исследований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142844" y="6000768"/>
            <a:ext cx="257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Тканевый</a:t>
            </a:r>
          </a:p>
          <a:p>
            <a:pPr algn="ctr"/>
            <a:r>
              <a:rPr lang="ru-RU" sz="1600" b="1" dirty="0" smtClean="0"/>
              <a:t>процессор</a:t>
            </a:r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286125" y="6049052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Станция </a:t>
            </a:r>
            <a:r>
              <a:rPr lang="ru-RU" sz="1400" b="1" dirty="0"/>
              <a:t>окрашивания </a:t>
            </a:r>
            <a:r>
              <a:rPr lang="ru-RU" sz="1400" b="1" dirty="0" smtClean="0"/>
              <a:t>мазков крови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429406" y="6049052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Ротационный</a:t>
            </a:r>
          </a:p>
          <a:p>
            <a:pPr algn="ctr"/>
            <a:r>
              <a:rPr lang="ru-RU" sz="1400" b="1" dirty="0" smtClean="0"/>
              <a:t>микротом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59046"/>
            <a:ext cx="1857388" cy="18862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59046"/>
            <a:ext cx="3057191" cy="18573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159046"/>
            <a:ext cx="1871438" cy="18862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b="20270"/>
          <a:stretch>
            <a:fillRect/>
          </a:stretch>
        </p:blipFill>
        <p:spPr bwMode="auto">
          <a:xfrm>
            <a:off x="428596" y="1142984"/>
            <a:ext cx="82800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микробиологических исследований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00034" y="6000768"/>
            <a:ext cx="257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Система мембранной фильтрации</a:t>
            </a:r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357572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Установка </a:t>
            </a:r>
            <a:r>
              <a:rPr lang="ru-RU" sz="1400" b="1" dirty="0" smtClean="0"/>
              <a:t>для разбавления растворов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000760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Станция розлива питательных сред</a:t>
            </a:r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371" y="4071942"/>
            <a:ext cx="2573869" cy="191085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6498" y="4071942"/>
            <a:ext cx="1975634" cy="19296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071942"/>
            <a:ext cx="2500330" cy="191085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2000" y="1142985"/>
            <a:ext cx="828000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Виварий 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71472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Помещение для содержания мышей</a:t>
            </a:r>
            <a:endParaRPr lang="ru-RU" sz="14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357554" y="6072206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Метаболические клетки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000760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Помещение для содержания крыс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722" y="4071941"/>
            <a:ext cx="2464517" cy="187850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433" y="4071942"/>
            <a:ext cx="1374072" cy="187850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6572" y="4072777"/>
            <a:ext cx="2404523" cy="189218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785813" y="2286000"/>
            <a:ext cx="7643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Государственный научный центр Российской Федерации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Федеральное государственное унитарное предприятие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«Государственный научно-исследовательский институт органической химии и технологии»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(ФГУП «</a:t>
            </a:r>
            <a:r>
              <a:rPr lang="ru-RU" b="1" dirty="0" err="1">
                <a:solidFill>
                  <a:schemeClr val="tx2"/>
                </a:solidFill>
              </a:rPr>
              <a:t>ГосНИИОХТ</a:t>
            </a:r>
            <a:r>
              <a:rPr lang="ru-RU" b="1" dirty="0">
                <a:solidFill>
                  <a:schemeClr val="tx2"/>
                </a:solidFill>
              </a:rPr>
              <a:t>»)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г. Москва, шоссе Энтузиастов, д. 23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тел.: +7 (495) 673 75 30/факс +7 (495) 673 22 18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dir@gosniiokht.ru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142875"/>
            <a:ext cx="5857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Принципы</a:t>
            </a:r>
            <a:br>
              <a:rPr lang="ru-RU" b="1" dirty="0" smtClean="0"/>
            </a:br>
            <a:r>
              <a:rPr lang="ru-RU" b="1" dirty="0" smtClean="0"/>
              <a:t>надлежащей лабораторной практики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0688" y="449263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7" descr="0[2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72" y="1174744"/>
            <a:ext cx="3811716" cy="5397528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Содержимое 8" descr="2[2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639" y="1174744"/>
            <a:ext cx="3786212" cy="5361415"/>
          </a:xfrm>
          <a:prstGeom prst="snip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Введ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3" y="1889125"/>
            <a:ext cx="5268912" cy="126365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Область примен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7425" y="3243263"/>
            <a:ext cx="5314950" cy="196215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25" y="142875"/>
            <a:ext cx="57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Задачи, выполняемые Центром в соответствии с принципами НЛП</a:t>
            </a: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857253" y="4798180"/>
            <a:ext cx="7429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Неклинические испытания </a:t>
            </a:r>
            <a:r>
              <a:rPr lang="ru-RU" b="1" dirty="0">
                <a:solidFill>
                  <a:schemeClr val="tx2"/>
                </a:solidFill>
              </a:rPr>
              <a:t>химических веществ  и смесей промышленного назначения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Экспериментальное определение </a:t>
            </a:r>
            <a:r>
              <a:rPr lang="ru-RU" b="1" dirty="0">
                <a:solidFill>
                  <a:schemeClr val="tx2"/>
                </a:solidFill>
              </a:rPr>
              <a:t>риска производства и потребления химических веществ на предприятиях химико-технологического и оборонно-промышленного комплексов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b="14671"/>
          <a:stretch>
            <a:fillRect/>
          </a:stretch>
        </p:blipFill>
        <p:spPr bwMode="auto">
          <a:xfrm>
            <a:off x="432000" y="1142984"/>
            <a:ext cx="8280000" cy="35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Структура Центра</a:t>
            </a:r>
            <a:endParaRPr lang="ru-RU" b="1" dirty="0"/>
          </a:p>
        </p:txBody>
      </p:sp>
      <p:grpSp>
        <p:nvGrpSpPr>
          <p:cNvPr id="3" name="Группа 41"/>
          <p:cNvGrpSpPr/>
          <p:nvPr/>
        </p:nvGrpSpPr>
        <p:grpSpPr>
          <a:xfrm>
            <a:off x="785786" y="1214422"/>
            <a:ext cx="7430887" cy="5214974"/>
            <a:chOff x="785786" y="1071546"/>
            <a:chExt cx="7572428" cy="53578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857224" y="1071546"/>
              <a:ext cx="7500990" cy="53924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</a:rPr>
                <a:t>Центр научных исследований и испытаний продукции химико-технологического и оборонно-промышленного комплексов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85786" y="2000240"/>
              <a:ext cx="1747169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приема и подготовки проб для исследований</a:t>
              </a:r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2714612" y="5429264"/>
              <a:ext cx="1643074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Центрифужная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3988930" y="2000240"/>
              <a:ext cx="1857388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 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гидробиологичес-ких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исследований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857224" y="5429264"/>
              <a:ext cx="1571636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Моечный блок</a:t>
              </a: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568182" y="2000240"/>
              <a:ext cx="1643074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 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фитотоксических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исследований</a:t>
              </a:r>
            </a:p>
            <a:p>
              <a:pPr algn="ctr">
                <a:spcAft>
                  <a:spcPts val="1000"/>
                </a:spcAft>
                <a:defRPr/>
              </a:pP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6536885" y="5429264"/>
              <a:ext cx="1749890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Вспомогательные помещения</a:t>
              </a: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857223" y="3214686"/>
              <a:ext cx="7465271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 токсикологических исследований</a:t>
              </a: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857224" y="4357694"/>
              <a:ext cx="1571636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Виварий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800469" y="4374330"/>
              <a:ext cx="1571636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 биохимических исследований</a:t>
              </a:r>
            </a:p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6536885" y="4357694"/>
              <a:ext cx="1749890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Блок  морфологических исследований</a:t>
              </a:r>
            </a:p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Соединительная линия уступом 36"/>
            <p:cNvCxnSpPr>
              <a:stCxn id="5" idx="3"/>
              <a:endCxn id="28" idx="2"/>
            </p:cNvCxnSpPr>
            <p:nvPr/>
          </p:nvCxnSpPr>
          <p:spPr>
            <a:xfrm flipH="1">
              <a:off x="7411830" y="1341167"/>
              <a:ext cx="946384" cy="4851018"/>
            </a:xfrm>
            <a:prstGeom prst="bentConnector4">
              <a:avLst>
                <a:gd name="adj1" fmla="val -24615"/>
                <a:gd name="adj2" fmla="val 104842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Соединительная линия уступом 48"/>
            <p:cNvCxnSpPr>
              <a:stCxn id="5" idx="1"/>
              <a:endCxn id="26" idx="2"/>
            </p:cNvCxnSpPr>
            <p:nvPr/>
          </p:nvCxnSpPr>
          <p:spPr>
            <a:xfrm rot="10800000" flipH="1" flipV="1">
              <a:off x="857224" y="1341166"/>
              <a:ext cx="785818" cy="4851019"/>
            </a:xfrm>
            <a:prstGeom prst="bentConnector4">
              <a:avLst>
                <a:gd name="adj1" fmla="val -29091"/>
                <a:gd name="adj2" fmla="val 104974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ная линия уступом 57"/>
            <p:cNvCxnSpPr>
              <a:stCxn id="29" idx="2"/>
              <a:endCxn id="30" idx="0"/>
            </p:cNvCxnSpPr>
            <p:nvPr/>
          </p:nvCxnSpPr>
          <p:spPr>
            <a:xfrm rot="5400000">
              <a:off x="2926408" y="2694243"/>
              <a:ext cx="380086" cy="2946817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ная линия уступом 63"/>
            <p:cNvCxnSpPr>
              <a:stCxn id="29" idx="2"/>
              <a:endCxn id="33" idx="0"/>
            </p:cNvCxnSpPr>
            <p:nvPr/>
          </p:nvCxnSpPr>
          <p:spPr>
            <a:xfrm rot="16200000" flipH="1">
              <a:off x="5810802" y="2756665"/>
              <a:ext cx="380086" cy="2821971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Соединительная линия уступом 65"/>
            <p:cNvCxnSpPr>
              <a:stCxn id="29" idx="2"/>
              <a:endCxn id="31" idx="0"/>
            </p:cNvCxnSpPr>
            <p:nvPr/>
          </p:nvCxnSpPr>
          <p:spPr>
            <a:xfrm rot="5400000">
              <a:off x="4389713" y="4174183"/>
              <a:ext cx="396722" cy="3572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rot="5400000">
              <a:off x="4811261" y="1820851"/>
              <a:ext cx="357190" cy="1588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4572000" y="5429264"/>
              <a:ext cx="1571636" cy="7629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Весовая</a:t>
              </a:r>
            </a:p>
            <a:p>
              <a:pPr algn="ctr">
                <a:spcAft>
                  <a:spcPts val="1000"/>
                </a:spcAft>
                <a:defRPr/>
              </a:pP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Shape 97"/>
            <p:cNvCxnSpPr>
              <a:endCxn id="23" idx="2"/>
            </p:cNvCxnSpPr>
            <p:nvPr/>
          </p:nvCxnSpPr>
          <p:spPr>
            <a:xfrm flipV="1">
              <a:off x="1643042" y="6192186"/>
              <a:ext cx="1893107" cy="237210"/>
            </a:xfrm>
            <a:prstGeom prst="bentConnector2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hape 68"/>
            <p:cNvCxnSpPr/>
            <p:nvPr/>
          </p:nvCxnSpPr>
          <p:spPr>
            <a:xfrm rot="10800000">
              <a:off x="5357818" y="6192186"/>
              <a:ext cx="2143140" cy="237210"/>
            </a:xfrm>
            <a:prstGeom prst="bentConnector2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rot="5400000">
              <a:off x="1465241" y="1820851"/>
              <a:ext cx="356396" cy="794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rot="5400000">
              <a:off x="7176199" y="1820851"/>
              <a:ext cx="356396" cy="794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rot="5400000">
              <a:off x="2403120" y="2370337"/>
              <a:ext cx="1570842" cy="794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План Центра</a:t>
            </a:r>
          </a:p>
        </p:txBody>
      </p:sp>
      <p:pic>
        <p:nvPicPr>
          <p:cNvPr id="17412" name="Рисунок 3" descr="GLP-07-11-2011+1 этаж-7-12-201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63" y="1571625"/>
            <a:ext cx="8177212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1 (с границей) 4"/>
          <p:cNvSpPr/>
          <p:nvPr/>
        </p:nvSpPr>
        <p:spPr>
          <a:xfrm>
            <a:off x="6715125" y="1857375"/>
            <a:ext cx="1643063" cy="857250"/>
          </a:xfrm>
          <a:prstGeom prst="accent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«Чистая» зона </a:t>
            </a:r>
            <a:r>
              <a:rPr lang="ru-RU" sz="1600" b="1" dirty="0" smtClean="0">
                <a:solidFill>
                  <a:schemeClr val="tx1"/>
                </a:solidFill>
              </a:rPr>
              <a:t>вивария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4214813" y="5357813"/>
            <a:ext cx="2357437" cy="785812"/>
          </a:xfrm>
          <a:prstGeom prst="accentCallout1">
            <a:avLst>
              <a:gd name="adj1" fmla="val 47291"/>
              <a:gd name="adj2" fmla="val 105469"/>
              <a:gd name="adj3" fmla="val -207096"/>
              <a:gd name="adj4" fmla="val 64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Неклассифицированная по чистоте зона </a:t>
            </a:r>
            <a:r>
              <a:rPr lang="ru-RU" sz="1600" b="1" dirty="0" smtClean="0">
                <a:solidFill>
                  <a:schemeClr val="tx1"/>
                </a:solidFill>
              </a:rPr>
              <a:t>вивария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Выноска 1 (с границей) 9"/>
          <p:cNvSpPr/>
          <p:nvPr/>
        </p:nvSpPr>
        <p:spPr>
          <a:xfrm>
            <a:off x="500034" y="2000240"/>
            <a:ext cx="2071688" cy="928694"/>
          </a:xfrm>
          <a:prstGeom prst="accentCallout1">
            <a:avLst>
              <a:gd name="adj1" fmla="val 26800"/>
              <a:gd name="adj2" fmla="val 104546"/>
              <a:gd name="adj3" fmla="val 116406"/>
              <a:gd name="adj4" fmla="val 1762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Лабораторные помещения для проведения исследований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7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Помещения</a:t>
            </a:r>
            <a:r>
              <a:rPr lang="en-US" b="1" dirty="0" smtClean="0"/>
              <a:t> </a:t>
            </a:r>
            <a:r>
              <a:rPr lang="ru-RU" b="1" dirty="0" smtClean="0"/>
              <a:t>Центра</a:t>
            </a:r>
          </a:p>
        </p:txBody>
      </p:sp>
      <p:pic>
        <p:nvPicPr>
          <p:cNvPr id="33794" name="Picture 2" descr="C:\Users\Alexey\Desktop\DCIM\100CANON\IMG_3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4513" y="1821645"/>
            <a:ext cx="514353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8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380" y="1368935"/>
            <a:ext cx="2340000" cy="155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8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5734" y="1368935"/>
            <a:ext cx="2340000" cy="155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8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050" y="3000373"/>
            <a:ext cx="2340000" cy="15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82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5734" y="3000372"/>
            <a:ext cx="2340000" cy="156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IMG_82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050" y="4680372"/>
            <a:ext cx="2340000" cy="15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8" cstate="print"/>
          <a:srcRect t="24211" r="16049" b="7895"/>
          <a:stretch>
            <a:fillRect/>
          </a:stretch>
        </p:blipFill>
        <p:spPr bwMode="auto">
          <a:xfrm>
            <a:off x="6375404" y="4643446"/>
            <a:ext cx="2340000" cy="15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t="24211" b="7895"/>
          <a:stretch>
            <a:fillRect/>
          </a:stretch>
        </p:blipFill>
        <p:spPr bwMode="auto">
          <a:xfrm>
            <a:off x="432000" y="1142984"/>
            <a:ext cx="8280000" cy="348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 исследования </a:t>
            </a:r>
            <a:r>
              <a:rPr lang="ru-RU" b="1" dirty="0" err="1" smtClean="0"/>
              <a:t>фитотоксичности</a:t>
            </a:r>
            <a:endParaRPr lang="ru-RU" b="1" dirty="0" smtClean="0"/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214282" y="6143644"/>
            <a:ext cx="257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Центрифуга </a:t>
            </a:r>
            <a:r>
              <a:rPr lang="en-US" sz="1600" b="1" dirty="0" smtClean="0"/>
              <a:t>Avanti</a:t>
            </a:r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286125" y="607218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Измеритель кислотности комбинированный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429388" y="6072206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Инкубатор</a:t>
            </a:r>
          </a:p>
          <a:p>
            <a:pPr algn="ctr"/>
            <a:r>
              <a:rPr lang="en-US" sz="1400" b="1" dirty="0" smtClean="0"/>
              <a:t>Binder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08280"/>
            <a:ext cx="1571636" cy="186392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08281"/>
            <a:ext cx="2520000" cy="18573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208280"/>
            <a:ext cx="1582876" cy="18639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t="22565" b="8766"/>
          <a:stretch>
            <a:fillRect/>
          </a:stretch>
        </p:blipFill>
        <p:spPr bwMode="auto">
          <a:xfrm>
            <a:off x="428596" y="1142984"/>
            <a:ext cx="828000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Морфологический архив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-32" y="6072207"/>
            <a:ext cx="25717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Архивация</a:t>
            </a:r>
            <a:r>
              <a:rPr lang="ru-RU" sz="1600" b="1" dirty="0" smtClean="0"/>
              <a:t> </a:t>
            </a:r>
            <a:r>
              <a:rPr lang="ru-RU" sz="1400" b="1" dirty="0" smtClean="0"/>
              <a:t>мазков </a:t>
            </a:r>
            <a:br>
              <a:rPr lang="ru-RU" sz="1400" b="1" dirty="0" smtClean="0"/>
            </a:br>
            <a:r>
              <a:rPr lang="ru-RU" sz="1400" b="1" dirty="0" smtClean="0"/>
              <a:t>крови</a:t>
            </a:r>
          </a:p>
          <a:p>
            <a:endParaRPr lang="ru-RU" sz="16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286125" y="607218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Камера для хранения </a:t>
            </a:r>
          </a:p>
          <a:p>
            <a:pPr algn="ctr"/>
            <a:r>
              <a:rPr lang="ru-RU" sz="1400" b="1" dirty="0" smtClean="0"/>
              <a:t>органов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357968" y="607218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Шкаф для хранения мазков крови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rcRect t="3958" b="6745"/>
          <a:stretch>
            <a:fillRect/>
          </a:stretch>
        </p:blipFill>
        <p:spPr>
          <a:xfrm>
            <a:off x="642910" y="4165055"/>
            <a:ext cx="1500203" cy="18714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165055"/>
            <a:ext cx="2520000" cy="190715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165054"/>
            <a:ext cx="1440000" cy="190715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:\Users\Alexey\Desktop\DCIM\100CANON\IMG_3501.JPG"/>
          <p:cNvPicPr>
            <a:picLocks noChangeAspect="1" noChangeArrowheads="1"/>
          </p:cNvPicPr>
          <p:nvPr/>
        </p:nvPicPr>
        <p:blipFill>
          <a:blip r:embed="rId2" cstate="print"/>
          <a:srcRect t="9304" b="18086"/>
          <a:stretch>
            <a:fillRect/>
          </a:stretch>
        </p:blipFill>
        <p:spPr bwMode="auto">
          <a:xfrm>
            <a:off x="428596" y="1142984"/>
            <a:ext cx="828000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25" y="142875"/>
            <a:ext cx="57150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Блок</a:t>
            </a:r>
            <a:br>
              <a:rPr lang="ru-RU" b="1" dirty="0" smtClean="0"/>
            </a:br>
            <a:r>
              <a:rPr lang="ru-RU" b="1" dirty="0" smtClean="0"/>
              <a:t>биохимических  исследований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357158" y="6072206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Спектрофотометр</a:t>
            </a:r>
            <a:endParaRPr lang="ru-RU" sz="1400" b="1" dirty="0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3428992" y="6000768"/>
            <a:ext cx="257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Анализатор гематологический</a:t>
            </a:r>
            <a:endParaRPr lang="ru-RU" sz="1400" b="1" dirty="0"/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86530" y="6072188"/>
            <a:ext cx="2571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Система электрофореза</a:t>
            </a:r>
            <a:endParaRPr lang="ru-RU" sz="1400" b="1" dirty="0"/>
          </a:p>
        </p:txBody>
      </p:sp>
      <p:pic>
        <p:nvPicPr>
          <p:cNvPr id="7" name="Рисунок 6" descr="IMG_1398.JPG"/>
          <p:cNvPicPr>
            <a:picLocks/>
          </p:cNvPicPr>
          <p:nvPr/>
        </p:nvPicPr>
        <p:blipFill>
          <a:blip r:embed="rId3" cstate="print"/>
          <a:srcRect r="8503"/>
          <a:stretch>
            <a:fillRect/>
          </a:stretch>
        </p:blipFill>
        <p:spPr>
          <a:xfrm>
            <a:off x="571472" y="4071942"/>
            <a:ext cx="2317634" cy="19288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396.JPG"/>
          <p:cNvPicPr>
            <a:picLocks/>
          </p:cNvPicPr>
          <p:nvPr/>
        </p:nvPicPr>
        <p:blipFill>
          <a:blip r:embed="rId4" cstate="print"/>
          <a:srcRect t="22917"/>
          <a:stretch>
            <a:fillRect/>
          </a:stretch>
        </p:blipFill>
        <p:spPr>
          <a:xfrm>
            <a:off x="3643306" y="4071942"/>
            <a:ext cx="1928826" cy="19288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95.JPG"/>
          <p:cNvPicPr>
            <a:picLocks/>
          </p:cNvPicPr>
          <p:nvPr/>
        </p:nvPicPr>
        <p:blipFill>
          <a:blip r:embed="rId5" cstate="print"/>
          <a:srcRect r="9285"/>
          <a:stretch>
            <a:fillRect/>
          </a:stretch>
        </p:blipFill>
        <p:spPr>
          <a:xfrm>
            <a:off x="6572264" y="4071942"/>
            <a:ext cx="1928826" cy="19288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уклет НЛП лаборатор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 НЛП лаборатория</Template>
  <TotalTime>325</TotalTime>
  <Words>186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Буклет НЛП лаборатория</vt:lpstr>
      <vt:lpstr>Слайд 1</vt:lpstr>
      <vt:lpstr>Принципы надлежащей лабораторной практики</vt:lpstr>
      <vt:lpstr>Задачи, выполняемые Центром в соответствии с принципами НЛП</vt:lpstr>
      <vt:lpstr>Структура Центра</vt:lpstr>
      <vt:lpstr>План Центра</vt:lpstr>
      <vt:lpstr>Помещения Центра</vt:lpstr>
      <vt:lpstr>Блок  исследования фитотоксичности</vt:lpstr>
      <vt:lpstr>Морфологический архив</vt:lpstr>
      <vt:lpstr>Блок биохимических  исследований</vt:lpstr>
      <vt:lpstr>Блок гидробиологических исследований</vt:lpstr>
      <vt:lpstr>Блок биохимических исследований</vt:lpstr>
      <vt:lpstr>Блок морфологических исследований</vt:lpstr>
      <vt:lpstr>Блок микробиологических исследований</vt:lpstr>
      <vt:lpstr>Виварий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</dc:creator>
  <cp:lastModifiedBy>Пользователь</cp:lastModifiedBy>
  <cp:revision>38</cp:revision>
  <dcterms:created xsi:type="dcterms:W3CDTF">2014-02-11T09:37:13Z</dcterms:created>
  <dcterms:modified xsi:type="dcterms:W3CDTF">2014-08-06T08:43:55Z</dcterms:modified>
</cp:coreProperties>
</file>