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0" r:id="rId3"/>
    <p:sldId id="270" r:id="rId4"/>
    <p:sldId id="261" r:id="rId5"/>
    <p:sldId id="271" r:id="rId6"/>
    <p:sldId id="275" r:id="rId7"/>
    <p:sldId id="280" r:id="rId8"/>
    <p:sldId id="279" r:id="rId9"/>
    <p:sldId id="278" r:id="rId10"/>
    <p:sldId id="277" r:id="rId11"/>
    <p:sldId id="274" r:id="rId12"/>
    <p:sldId id="273" r:id="rId13"/>
    <p:sldId id="265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464"/>
    </p:cViewPr>
  </p:sorterViewPr>
  <p:notesViewPr>
    <p:cSldViewPr>
      <p:cViewPr varScale="1">
        <p:scale>
          <a:sx n="45" d="100"/>
          <a:sy n="45" d="100"/>
        </p:scale>
        <p:origin x="974" y="2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27A9E1-4EA7-4EDC-9491-AD9B2B8A8CD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487797-9DBB-498D-AD0A-BC486856B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23E1-D0CD-4DB9-A111-F66ACEEEADC8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A495-7704-4679-9430-8DE2D4D89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7AFF-34FC-4023-B6B1-D4719DF7CF6C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C1D2-0F9F-4892-9A88-4E01D0EC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B3BB-2551-4CD6-B176-A93856767BC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6811-9E5D-4055-AC83-BFC6AE009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2D3E-3607-4C26-B414-1E3D39EE873E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E776-F73C-4187-88D2-7FF5AFDCF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0CBA-01EE-4124-9988-8CE66CF4F837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C61A-790C-41C6-868B-9A70E593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A39D-5DE4-4F98-8A0F-7907CCF32F18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D448-4355-42C7-899E-819DD0E38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7AC4-A07A-43FB-91FA-3D3BDEDDCCBB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CA46-5765-4878-ADCC-ACC0C7352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476-9367-46A3-BDA6-FEF0BE64E111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2769-4E13-4E0C-B5FB-CA2D886F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7FDD-10E6-43E1-B0B4-820ABD292112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5A4C-2150-4358-B5AC-7C4B2CCB5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B905-9F97-4BF8-898A-6143A74A76B4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2AE5-7646-45C9-87F1-1416534A9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89AC-A60B-4979-8153-4F1AB1ABB23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55F5-C37A-4FF4-8853-518E29F63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58F74-A3A9-4721-8E1B-39C62CB174B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AB9211-D241-4C67-B946-E2E847288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7"/>
          <p:cNvSpPr>
            <a:spLocks noGrp="1"/>
          </p:cNvSpPr>
          <p:nvPr>
            <p:ph type="ctrTitle"/>
          </p:nvPr>
        </p:nvSpPr>
        <p:spPr>
          <a:xfrm>
            <a:off x="1116013" y="1974850"/>
            <a:ext cx="7772400" cy="274955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  <a:t>ПО ПЕРЕРАБОТКЕ ЖИДКИХ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  <a:t>И ТВЁРДЫХ НЕФТЕШЛАМОВ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Neo Sans Pro Medium" pitchFamily="34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Neo Sans Pro Medium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879975"/>
            <a:ext cx="64008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971550" y="560388"/>
            <a:ext cx="77771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 НЕФТЕШЛАМОВ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042988" y="5732463"/>
            <a:ext cx="6480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</a:rPr>
              <a:t>Установка термической обработки твердого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</a:rPr>
              <a:t>нефтешлама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pic>
        <p:nvPicPr>
          <p:cNvPr id="23555" name="Picture 2" descr="IMGP3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5900"/>
            <a:ext cx="58245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l="1203" t="1786"/>
          <a:stretch>
            <a:fillRect/>
          </a:stretch>
        </p:blipFill>
        <p:spPr bwMode="auto">
          <a:xfrm>
            <a:off x="3203848" y="1628800"/>
            <a:ext cx="5616996" cy="3960441"/>
          </a:xfrm>
          <a:prstGeom prst="rect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contourW="12700">
            <a:contourClr>
              <a:schemeClr val="bg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539750" y="1260475"/>
            <a:ext cx="25923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Блок гидромеханической обработки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: вибросита, насосы, узел загрузки и выгрузки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Блок сепарации: трехфазный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декантер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Альфа-Лаваля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, емкостной парк, насосы, узел приготовления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флокулянта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Блок обеспечения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знергоносителями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: котельная, теплообменники, ёмкость                         с оборотной водой, насосы.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Установка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термообезвреживания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твердых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нефтешламов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: барабанная печь, камера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дожига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, система очистки дымовых газов, узел загрузки и выгрузки твердых веществ.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Блок электроснабжения                              и управления: дизель-электростанция, пультовая АСУТП . Блоки 2-5 размещаются на полуприцепах в 40-футовых контейнерах.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631825"/>
            <a:ext cx="65532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Состав мобильной установки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 l="14023" t="2609" r="14268" b="7304"/>
          <a:stretch>
            <a:fillRect/>
          </a:stretch>
        </p:blipFill>
        <p:spPr bwMode="auto">
          <a:xfrm>
            <a:off x="1116013" y="1901825"/>
            <a:ext cx="33845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42988" y="5162550"/>
            <a:ext cx="7561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Схема блока гидромеханической переработки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ea typeface="Calibri" pitchFamily="34" charset="0"/>
                <a:cs typeface="Times New Roman" pitchFamily="18" charset="0"/>
              </a:rPr>
              <a:t>1 - скиповый загрузчик; 2 - грохот колосниковый ГСТ-31К;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ea typeface="Calibri" pitchFamily="34" charset="0"/>
                <a:cs typeface="Times New Roman" pitchFamily="18" charset="0"/>
              </a:rPr>
              <a:t>3 - грохот ГСС-31 с ситом 30 мм; 4 - грохот ГСС-31 с ситом 2 мм;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ea typeface="Calibri" pitchFamily="34" charset="0"/>
                <a:cs typeface="Times New Roman" pitchFamily="18" charset="0"/>
              </a:rPr>
              <a:t>5 - конвейер ленточный КЛ-0,4/4,2; 6 - насос ПБ-40-16; 7 - насос Гном 25-20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0650"/>
            <a:ext cx="29416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D:\Мои документы\Текущая работа 1 очередь\Нефтешлам Мобильные установки Шиханы\Фото Модуль №1 К отправке\IMGP584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781050"/>
            <a:ext cx="24780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3575" y="685800"/>
            <a:ext cx="8229600" cy="5826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Разделение фаз в трехфазном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декантере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</p:txBody>
      </p:sp>
      <p:pic>
        <p:nvPicPr>
          <p:cNvPr id="2662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9063" y="1500188"/>
            <a:ext cx="4930775" cy="2384425"/>
          </a:xfrm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860800"/>
            <a:ext cx="45370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641350" y="1881188"/>
            <a:ext cx="4362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Технические характеристики:</a:t>
            </a:r>
          </a:p>
          <a:p>
            <a:pPr eaLnBrk="0" hangingPunct="0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Производительность по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</a:p>
          <a:p>
            <a:pPr marL="179388" indent="-179388"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  12,5 м</a:t>
            </a:r>
            <a:r>
              <a:rPr lang="ru-RU" sz="1400" baseline="300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3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/час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Диаметр барабана 480 мм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Длина барабана 2035 мм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Максимальная скорость вращения барабана 3650 об/мин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Электропитание 3Ф, 380 В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Мощность двигателя главного привода 90 кВт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Мощность двигателя вторичного привода 11 кВт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Габаритные размеры  135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х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1190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х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1325 мм</a:t>
            </a:r>
          </a:p>
          <a:p>
            <a:pPr marL="179388" indent="-179388" eaLnBrk="0" hangingPunct="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Сухая масса 4800 кг</a:t>
            </a:r>
          </a:p>
          <a:p>
            <a:pPr eaLnBrk="0" hangingPunct="0">
              <a:buFont typeface="Arial" charset="0"/>
              <a:buChar char="•"/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55650" y="1268413"/>
            <a:ext cx="4679950" cy="792162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Установка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термообезвреживания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твердых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(УЗГ-1М)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84225" y="2654300"/>
            <a:ext cx="4579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Технические характеристики: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Производительность 6000 кг/час,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Температура в барабанной печи 500-700 </a:t>
            </a:r>
            <a:r>
              <a:rPr lang="ru-RU" sz="1600" baseline="300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о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,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Диаметр барабана 1,2 м,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Длина барабана 6 м,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Расход топлива до 40 л/час,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 Температура в камере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дожига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</a:t>
            </a: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&gt;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10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00 </a:t>
            </a:r>
            <a:r>
              <a:rPr lang="ru-RU" sz="1600" baseline="300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о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Char char="•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</p:txBody>
      </p:sp>
      <p:pic>
        <p:nvPicPr>
          <p:cNvPr id="2765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981075"/>
            <a:ext cx="33845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6099175" y="5373688"/>
            <a:ext cx="2643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термообезвреживания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твердых нефтешламов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платформах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900113" y="1844675"/>
            <a:ext cx="77041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В 2013 г. изготовлен и сдан государственной комиссии мобильный комплекс производительностью 10 м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/час.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для переработки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позволяет реализовать полный цикл переработки как жидких, так и твердых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с получением товарного жидкого топлива 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термообезвреженного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грунта, 5 класса опасности  для окружающей природной среды и пригодный для рекультивации земель.</a:t>
            </a:r>
          </a:p>
          <a:p>
            <a:pPr>
              <a:buFont typeface="Arial" charset="0"/>
              <a:buNone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Используются эффективные процессы гидромеханического разделения, сепарации и термической переработки твердых и жидких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После проведения в сентябре в Саратовской области государственной комиссией приемочных испытаний мобильный комплекс по переработке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рекомендован для внедрения на предприятиях нефтедобывающей отрасли.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900113" y="654050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ПО ПЕРЕРАБОТКЕ ЖИДКИХ И ТВЕРДЫХ  НЕФТЕШЛАМОВ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79450" y="908050"/>
            <a:ext cx="8429625" cy="7207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 НЕФТЕШЛАМОВ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684213" y="1731963"/>
            <a:ext cx="80692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ОСНОВАНИЕ 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Федеральная целевая программа «Национальная система химической и биологической безопасности Российской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Федерации (2009-2014 годы)»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ЦЕЛЬ 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по переработке твердых и жидких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на месте их образования производительностью до 40 тысяч тонн в год (10 м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/час) </a:t>
            </a:r>
          </a:p>
          <a:p>
            <a:pPr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Решаемые задачи</a:t>
            </a:r>
          </a:p>
          <a:p>
            <a:pPr marL="179388" indent="-179388"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Экологическая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  <a:sym typeface="Symbol"/>
              </a:rPr>
              <a:t>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оперативная ликвидация аварийной ситуации, рекультивация грунта,</a:t>
            </a:r>
          </a:p>
          <a:p>
            <a:pPr marL="179388" indent="-179388">
              <a:buFont typeface="Wingdings" pitchFamily="2" charset="2"/>
              <a:buChar char="§"/>
              <a:tabLst>
                <a:tab pos="179388" algn="l"/>
              </a:tabLs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Экономическая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  <a:sym typeface="Symbol"/>
              </a:rPr>
              <a:t>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получение жидкого топлива , выделение углеводородной фракции для печного топлива.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Конкурентоспособность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Комплексная безотходная переработка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Применение универсальных методов переработки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 Модульно-блочное построение комплекса из стандартных аппаратов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1692275" y="1773238"/>
            <a:ext cx="3167063" cy="71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" pitchFamily="34" charset="0"/>
            </a:endParaRPr>
          </a:p>
        </p:txBody>
      </p:sp>
      <p:sp>
        <p:nvSpPr>
          <p:cNvPr id="16386" name="TextBox 80"/>
          <p:cNvSpPr txBox="1">
            <a:spLocks noChangeArrowheads="1"/>
          </p:cNvSpPr>
          <p:nvPr/>
        </p:nvSpPr>
        <p:spPr bwMode="auto">
          <a:xfrm>
            <a:off x="2051050" y="1804988"/>
            <a:ext cx="2592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chemeClr val="bg1"/>
                </a:solidFill>
                <a:latin typeface="Neo Sans Pro" pitchFamily="34" charset="0"/>
              </a:rPr>
              <a:t>Гидромеханическая обработка нефтешлама</a:t>
            </a:r>
          </a:p>
        </p:txBody>
      </p:sp>
      <p:sp>
        <p:nvSpPr>
          <p:cNvPr id="6148" name="TextBox 81"/>
          <p:cNvSpPr txBox="1">
            <a:spLocks noChangeArrowheads="1"/>
          </p:cNvSpPr>
          <p:nvPr/>
        </p:nvSpPr>
        <p:spPr bwMode="auto">
          <a:xfrm>
            <a:off x="2051050" y="877888"/>
            <a:ext cx="2449513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chemeClr val="bg1"/>
                </a:solidFill>
                <a:latin typeface="Neo Sans Pro" pitchFamily="34" charset="0"/>
              </a:rPr>
              <a:t>Нефтешлам</a:t>
            </a:r>
            <a:endParaRPr lang="ru-RU" sz="1600" dirty="0">
              <a:solidFill>
                <a:schemeClr val="bg1"/>
              </a:solidFill>
              <a:latin typeface="Neo Sans Pro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Neo Sans Pro" pitchFamily="34" charset="0"/>
              </a:rPr>
              <a:t>10 т/час</a:t>
            </a:r>
          </a:p>
        </p:txBody>
      </p:sp>
      <p:cxnSp>
        <p:nvCxnSpPr>
          <p:cNvPr id="84" name="Прямая со стрелкой 83"/>
          <p:cNvCxnSpPr>
            <a:endCxn id="80" idx="0"/>
          </p:cNvCxnSpPr>
          <p:nvPr/>
        </p:nvCxnSpPr>
        <p:spPr>
          <a:xfrm>
            <a:off x="3276600" y="1525588"/>
            <a:ext cx="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5435600" y="2809875"/>
            <a:ext cx="3168650" cy="763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Box 85"/>
          <p:cNvSpPr txBox="1">
            <a:spLocks noChangeArrowheads="1"/>
          </p:cNvSpPr>
          <p:nvPr/>
        </p:nvSpPr>
        <p:spPr bwMode="auto">
          <a:xfrm>
            <a:off x="5651500" y="2924175"/>
            <a:ext cx="2736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Neo Sans Pro" pitchFamily="34" charset="0"/>
              </a:rPr>
              <a:t>Термообезвреживание неорганических вещества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24025" y="4005263"/>
            <a:ext cx="3168650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2" name="TextBox 87"/>
          <p:cNvSpPr txBox="1">
            <a:spLocks noChangeArrowheads="1"/>
          </p:cNvSpPr>
          <p:nvPr/>
        </p:nvSpPr>
        <p:spPr bwMode="auto">
          <a:xfrm>
            <a:off x="2155825" y="41195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Neo Sans Pro" pitchFamily="34" charset="0"/>
              </a:rPr>
              <a:t>Центрифугирование водо-нефтяной пульпы</a:t>
            </a:r>
          </a:p>
        </p:txBody>
      </p:sp>
      <p:sp>
        <p:nvSpPr>
          <p:cNvPr id="16393" name="TextBox 90"/>
          <p:cNvSpPr txBox="1">
            <a:spLocks noChangeArrowheads="1"/>
          </p:cNvSpPr>
          <p:nvPr/>
        </p:nvSpPr>
        <p:spPr bwMode="auto">
          <a:xfrm>
            <a:off x="5086350" y="1703388"/>
            <a:ext cx="1725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Механические примеси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3 т/час</a:t>
            </a:r>
          </a:p>
        </p:txBody>
      </p:sp>
      <p:sp>
        <p:nvSpPr>
          <p:cNvPr id="16394" name="TextBox 91"/>
          <p:cNvSpPr txBox="1">
            <a:spLocks noChangeArrowheads="1"/>
          </p:cNvSpPr>
          <p:nvPr/>
        </p:nvSpPr>
        <p:spPr bwMode="auto">
          <a:xfrm>
            <a:off x="5086350" y="4581525"/>
            <a:ext cx="180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Механические примеси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1 т/час</a:t>
            </a:r>
          </a:p>
        </p:txBody>
      </p:sp>
      <p:sp>
        <p:nvSpPr>
          <p:cNvPr id="6156" name="TextBox 92"/>
          <p:cNvSpPr txBox="1">
            <a:spLocks noChangeArrowheads="1"/>
          </p:cNvSpPr>
          <p:nvPr/>
        </p:nvSpPr>
        <p:spPr bwMode="auto">
          <a:xfrm>
            <a:off x="2587625" y="5157788"/>
            <a:ext cx="1912938" cy="646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Neo Sans Pro" pitchFamily="34" charset="0"/>
              </a:rPr>
              <a:t>Нефтепродукты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Neo Sans Pro" pitchFamily="34" charset="0"/>
              </a:rPr>
              <a:t>3,6 т/час</a:t>
            </a:r>
          </a:p>
        </p:txBody>
      </p:sp>
      <p:cxnSp>
        <p:nvCxnSpPr>
          <p:cNvPr id="95" name="Прямая со стрелкой 94"/>
          <p:cNvCxnSpPr>
            <a:stCxn id="80" idx="3"/>
          </p:cNvCxnSpPr>
          <p:nvPr/>
        </p:nvCxnSpPr>
        <p:spPr>
          <a:xfrm>
            <a:off x="4859338" y="2133600"/>
            <a:ext cx="1512887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87" idx="3"/>
            <a:endCxn id="85" idx="2"/>
          </p:cNvCxnSpPr>
          <p:nvPr/>
        </p:nvCxnSpPr>
        <p:spPr>
          <a:xfrm flipV="1">
            <a:off x="4892675" y="3573463"/>
            <a:ext cx="2127250" cy="82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80" idx="2"/>
          </p:cNvCxnSpPr>
          <p:nvPr/>
        </p:nvCxnSpPr>
        <p:spPr>
          <a:xfrm>
            <a:off x="3276600" y="2492375"/>
            <a:ext cx="0" cy="147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828675" y="2878138"/>
            <a:ext cx="863600" cy="1150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700">
              <a:latin typeface="Neo Sans Pro" pitchFamily="34" charset="0"/>
            </a:endParaRPr>
          </a:p>
        </p:txBody>
      </p:sp>
      <p:sp>
        <p:nvSpPr>
          <p:cNvPr id="16400" name="TextBox 101"/>
          <p:cNvSpPr txBox="1">
            <a:spLocks noChangeArrowheads="1"/>
          </p:cNvSpPr>
          <p:nvPr/>
        </p:nvSpPr>
        <p:spPr bwMode="auto">
          <a:xfrm>
            <a:off x="827088" y="3040063"/>
            <a:ext cx="865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Neo Sans Pro" pitchFamily="34" charset="0"/>
              </a:rPr>
              <a:t>Вода</a:t>
            </a:r>
          </a:p>
          <a:p>
            <a:endParaRPr lang="ru-RU" sz="1600">
              <a:solidFill>
                <a:schemeClr val="bg1"/>
              </a:solidFill>
              <a:latin typeface="Neo Sans Pro" pitchFamily="34" charset="0"/>
            </a:endParaRPr>
          </a:p>
        </p:txBody>
      </p:sp>
      <p:cxnSp>
        <p:nvCxnSpPr>
          <p:cNvPr id="104" name="Прямая со стрелкой 103"/>
          <p:cNvCxnSpPr>
            <a:stCxn id="101" idx="0"/>
            <a:endCxn id="80" idx="1"/>
          </p:cNvCxnSpPr>
          <p:nvPr/>
        </p:nvCxnSpPr>
        <p:spPr>
          <a:xfrm flipV="1">
            <a:off x="1260475" y="2133600"/>
            <a:ext cx="431800" cy="74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7" idx="1"/>
            <a:endCxn id="101" idx="2"/>
          </p:cNvCxnSpPr>
          <p:nvPr/>
        </p:nvCxnSpPr>
        <p:spPr>
          <a:xfrm flipH="1" flipV="1">
            <a:off x="1260475" y="4029075"/>
            <a:ext cx="463550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4" name="Picture 6" descr="D:\Мои документы\Текущая работа 1 очередь\Нефтешлам Мобильные установки Шиханы\Фото Модуль №1 К отправке\IMGP584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0183"/>
            <a:ext cx="1798638" cy="119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13" name="Прямая со стрелкой 112"/>
          <p:cNvCxnSpPr>
            <a:stCxn id="87" idx="2"/>
          </p:cNvCxnSpPr>
          <p:nvPr/>
        </p:nvCxnSpPr>
        <p:spPr>
          <a:xfrm>
            <a:off x="3308350" y="4797425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91"/>
          <p:cNvSpPr txBox="1">
            <a:spLocks noChangeArrowheads="1"/>
          </p:cNvSpPr>
          <p:nvPr/>
        </p:nvSpPr>
        <p:spPr bwMode="auto">
          <a:xfrm>
            <a:off x="6515100" y="1887538"/>
            <a:ext cx="2146300" cy="633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Neo Sans Pro" pitchFamily="34" charset="0"/>
              </a:rPr>
              <a:t>Обезвреженный грунт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7415213" y="2492375"/>
            <a:ext cx="0" cy="307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9" name="Picture 2" descr="IMGP3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89040"/>
            <a:ext cx="1800200" cy="135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70" name="Picture 3" descr="IMGP38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154287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1052513"/>
            <a:ext cx="7991475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Основные стадии </a:t>
            </a:r>
          </a:p>
          <a:p>
            <a:pPr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и оборудование переработки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нефтешлама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ru-RU" sz="2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гидромеханическая переработка жидких и твердых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</a:t>
            </a:r>
          </a:p>
          <a:p>
            <a:pPr marL="179388" indent="-179388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   (экстракция горячей водой углеводородов из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): </a:t>
            </a:r>
          </a:p>
          <a:p>
            <a:pPr marL="179388" indent="-179388"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   комплекс вибросит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сепарация водно-нефтяной пульпы с получением жидкого топлива: </a:t>
            </a:r>
          </a:p>
          <a:p>
            <a:pPr marL="179388" indent="-179388"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  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трикантер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Альфа-Лаваль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термическое обезвреживание твердых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нефтешламов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:             </a:t>
            </a:r>
          </a:p>
          <a:p>
            <a:pPr marL="179388" indent="-179388"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anose="02020603050405020304" pitchFamily="18" charset="0"/>
              </a:rPr>
              <a:t>    барабанная печь с системой очистки дымовых газов</a:t>
            </a:r>
          </a:p>
          <a:p>
            <a:pPr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765175"/>
          <a:ext cx="7776219" cy="4952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38519"/>
                <a:gridCol w="5653524"/>
                <a:gridCol w="1584176"/>
              </a:tblGrid>
              <a:tr h="53623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Техническая характеристика мобильной установки</a:t>
                      </a:r>
                      <a:endParaRPr lang="ru-RU" sz="2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Производительность установки: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по жидким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нефтешламам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, м</a:t>
                      </a:r>
                      <a:r>
                        <a:rPr lang="ru-RU" sz="1400" b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3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/час;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по твердым и смешанным </a:t>
                      </a:r>
                      <a:r>
                        <a:rPr lang="ru-RU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нефтешламам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, т/час не более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10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37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Потребляемая мощность установки, кВт не более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215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37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Расход пара на нужды установки, кг/час не более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500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37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4</a:t>
                      </a:r>
                      <a:endParaRPr lang="ru-RU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Параметры водяного пара, </a:t>
                      </a:r>
                      <a:r>
                        <a:rPr lang="ru-RU" sz="1400" b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0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С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150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37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5</a:t>
                      </a:r>
                      <a:endParaRPr lang="ru-RU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Количество контейнеров 40 футовых, шт.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3771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Размеры площадки для развертывания установки, м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30х50/20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60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487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Характеристика исходного сырья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(содержание нефтепродуктов)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5-90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  <a:tr h="794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Работоспособность Установки: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группа У1 климатического исполнения УХЛ 4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температура окружающей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среды</a:t>
                      </a:r>
                      <a:r>
                        <a:rPr lang="ru-RU" sz="1400" b="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 0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С 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+5 - +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40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</a:endParaRPr>
                    </a:p>
                  </a:txBody>
                  <a:tcPr marL="57508" marR="57508" marT="0" marB="0"/>
                </a:tc>
              </a:tr>
              <a:tr h="487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Режим работы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установок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  <a:sym typeface="Symbol"/>
                        </a:rPr>
                        <a:t>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круглосуточно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, в теплое время года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eo Sans Pro Light" pitchFamily="34" charset="0"/>
                        </a:rPr>
                        <a:t>200 дней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eo Sans Pro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08" marR="5750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1433513"/>
            <a:ext cx="63579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855663" y="500063"/>
            <a:ext cx="7893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НЕФТЕШЛАМОВ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898525" y="5589588"/>
            <a:ext cx="7777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1 – блок гидромеханической очистки; 2 – блок инженерного обеспечения;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3 – блок сепарации; дизель-электростанция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979613" y="465296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  <a:latin typeface="Neo Sans Pro" pitchFamily="34" charset="0"/>
              </a:rPr>
              <a:t>1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110038" y="4468813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  <a:latin typeface="Neo Sans Pro" pitchFamily="34" charset="0"/>
              </a:rPr>
              <a:t>2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119813" y="4098925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  <a:latin typeface="Neo Sans Pro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20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 НЕФТЕШЛАМОВ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63588" y="5018088"/>
            <a:ext cx="3808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Блок инженерного обеспечения Комплекса </a:t>
            </a:r>
          </a:p>
          <a:p>
            <a:pPr eaLnBrk="0" hangingPunct="0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pic>
        <p:nvPicPr>
          <p:cNvPr id="20483" name="Рисунок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27163"/>
            <a:ext cx="45688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37671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828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 НЕФТЕШЛАМОВ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55650" y="4724400"/>
            <a:ext cx="45132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Блок сепарации жидкого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pic>
        <p:nvPicPr>
          <p:cNvPr id="21507" name="Picture 2" descr="IMGP3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4013"/>
            <a:ext cx="38163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IMGP38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4013"/>
            <a:ext cx="386556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755650" y="633413"/>
            <a:ext cx="7848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МОБИЛЬНЫЙ КОМПЛЕКС УСТАНОВОК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ПО ПЕРЕРАБОТКЕ ЖИДКИХ И ТВЕРДЫХ  НЕФТЕШЛАМОВ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55650" y="5148263"/>
            <a:ext cx="619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Блок гидромеханической очистки жидкого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Neo Sans Pro Light" pitchFamily="34" charset="0"/>
                <a:cs typeface="Times New Roman" pitchFamily="18" charset="0"/>
              </a:rPr>
              <a:t>нефтешлама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Neo Sans Pro Light" pitchFamily="34" charset="0"/>
            </a:endParaRPr>
          </a:p>
        </p:txBody>
      </p:sp>
      <p:pic>
        <p:nvPicPr>
          <p:cNvPr id="22531" name="Picture 2" descr="IMGP3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25613"/>
            <a:ext cx="44592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IMGP3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062288"/>
            <a:ext cx="27368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678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МОБИЛЬНЫЙ КОМПЛЕКС УСТАНОВОК  ПО ПЕРЕРАБОТКЕ ЖИДКИХ  И ТВЁРДЫХ НЕФТЕШЛАМОВ  </vt:lpstr>
      <vt:lpstr>МОБИЛЬНЫЙ КОМПЛЕКС УСТАНОВОК  ПО ПЕРЕРАБОТКЕ ЖИДКИХ И ТВЕРДЫХ  НЕФТЕШЛАМОВ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Разделение фаз в трехфазном декантере</vt:lpstr>
      <vt:lpstr>Установка термообезвреживания  твердых нефтешламов  (УЗГ-1М)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vgustylev</dc:creator>
  <cp:lastModifiedBy>Алексей</cp:lastModifiedBy>
  <cp:revision>164</cp:revision>
  <dcterms:created xsi:type="dcterms:W3CDTF">2012-04-26T07:04:57Z</dcterms:created>
  <dcterms:modified xsi:type="dcterms:W3CDTF">2015-01-26T06:34:49Z</dcterms:modified>
</cp:coreProperties>
</file>